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9" r:id="rId10"/>
    <p:sldId id="265" r:id="rId11"/>
    <p:sldId id="267" r:id="rId12"/>
    <p:sldId id="266" r:id="rId13"/>
    <p:sldId id="270" r:id="rId14"/>
    <p:sldId id="268" r:id="rId15"/>
  </p:sldIdLst>
  <p:sldSz cx="12192000" cy="6858000"/>
  <p:notesSz cx="6858000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78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742C6-D497-4BCB-A845-EE65BA95E87E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51388"/>
            <a:ext cx="5486400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378950"/>
            <a:ext cx="29718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89C19-3452-4A46-A959-4A3E45530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624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545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259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6387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38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86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822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145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916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726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681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464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6042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89C19-3452-4A46-A959-4A3E45530A0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334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205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667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96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316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29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86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0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067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49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179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727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BBCBEA2-5185-4C5C-901C-2B2044E062F6}" type="datetimeFigureOut">
              <a:rPr kumimoji="1" lang="ja-JP" altLang="en-US" smtClean="0"/>
              <a:t>2023/6/22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22D071A-D555-4654-8779-1318CFF8524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23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B72543-AC4F-8659-F36C-2C1230F72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6710" y="1122362"/>
            <a:ext cx="7918580" cy="1751467"/>
          </a:xfrm>
        </p:spPr>
        <p:txBody>
          <a:bodyPr/>
          <a:lstStyle/>
          <a:p>
            <a:r>
              <a:rPr kumimoji="1" lang="ja-JP" altLang="en-US" b="1" dirty="0">
                <a:solidFill>
                  <a:schemeClr val="accent6">
                    <a:lumMod val="75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ゆるやかな見守り</a:t>
            </a: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1458A1BD-4320-61D8-2519-A18FD6937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1967" y="3683001"/>
            <a:ext cx="9817100" cy="1028700"/>
          </a:xfrm>
        </p:spPr>
        <p:txBody>
          <a:bodyPr>
            <a:normAutofit fontScale="92500"/>
          </a:bodyPr>
          <a:lstStyle/>
          <a:p>
            <a:r>
              <a:rPr lang="ja-JP" altLang="en-US" sz="5400" dirty="0">
                <a:solidFill>
                  <a:srgbClr val="FF99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関町南北町会における防災活動</a:t>
            </a:r>
          </a:p>
        </p:txBody>
      </p:sp>
      <p:sp>
        <p:nvSpPr>
          <p:cNvPr id="3" name="字幕 4">
            <a:extLst>
              <a:ext uri="{FF2B5EF4-FFF2-40B4-BE49-F238E27FC236}">
                <a16:creationId xmlns:a16="http://schemas.microsoft.com/office/drawing/2014/main" id="{BA7D82FA-2F47-8B7F-CA70-372AF0B8B996}"/>
              </a:ext>
            </a:extLst>
          </p:cNvPr>
          <p:cNvSpPr txBox="1">
            <a:spLocks/>
          </p:cNvSpPr>
          <p:nvPr/>
        </p:nvSpPr>
        <p:spPr>
          <a:xfrm>
            <a:off x="1459204" y="5384282"/>
            <a:ext cx="9273592" cy="102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kumimoji="1"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6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町会長　野口　渉　（社会教育士・防災士）</a:t>
            </a:r>
          </a:p>
        </p:txBody>
      </p:sp>
    </p:spTree>
    <p:extLst>
      <p:ext uri="{BB962C8B-B14F-4D97-AF65-F5344CB8AC3E}">
        <p14:creationId xmlns:p14="http://schemas.microsoft.com/office/powerpoint/2010/main" val="2731417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8A32D-B324-8CA9-1CE9-D58231969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訪問結果の共有</a:t>
            </a:r>
            <a:br>
              <a:rPr kumimoji="1" lang="en-US" altLang="ja-JP" dirty="0"/>
            </a:br>
            <a:r>
              <a:rPr kumimoji="1" lang="ja-JP" altLang="en-US" dirty="0"/>
              <a:t>　　　　　安否確認は防災会ごと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DE4293E8-E802-DF95-E8AA-794A865253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525" y="1773909"/>
            <a:ext cx="4937760" cy="4312566"/>
          </a:xfrm>
          <a:noFill/>
        </p:spPr>
      </p:pic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F8BD09-655F-5683-E1D5-A88E988AF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978090"/>
            <a:ext cx="4937760" cy="4108385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/>
            <a:endParaRPr kumimoji="1" lang="en-US" altLang="ja-JP" sz="1100" dirty="0"/>
          </a:p>
          <a:p>
            <a:pPr algn="ctr"/>
            <a:r>
              <a:rPr kumimoji="1" lang="ja-JP" altLang="en-US" sz="4400" dirty="0"/>
              <a:t>地区防災班（長）</a:t>
            </a:r>
            <a:endParaRPr kumimoji="1" lang="en-US" altLang="ja-JP" sz="4400" dirty="0"/>
          </a:p>
          <a:p>
            <a:pPr algn="ctr"/>
            <a:r>
              <a:rPr kumimoji="1" lang="ja-JP" altLang="en-US" sz="4400" dirty="0"/>
              <a:t>↓</a:t>
            </a:r>
            <a:endParaRPr kumimoji="1" lang="en-US" altLang="ja-JP" sz="4400" dirty="0"/>
          </a:p>
          <a:p>
            <a:pPr algn="ctr"/>
            <a:r>
              <a:rPr kumimoji="1" lang="ja-JP" altLang="en-US" sz="4400" dirty="0"/>
              <a:t>３ 防災会（長）</a:t>
            </a:r>
            <a:endParaRPr kumimoji="1" lang="en-US" altLang="ja-JP" sz="4400" dirty="0"/>
          </a:p>
          <a:p>
            <a:pPr algn="ctr"/>
            <a:r>
              <a:rPr kumimoji="1" lang="ja-JP" altLang="en-US" sz="4400" dirty="0"/>
              <a:t>↓</a:t>
            </a:r>
            <a:endParaRPr kumimoji="1" lang="en-US" altLang="ja-JP" sz="4400" dirty="0"/>
          </a:p>
          <a:p>
            <a:pPr algn="ctr"/>
            <a:r>
              <a:rPr kumimoji="1" lang="ja-JP" altLang="en-US" sz="4400" dirty="0"/>
              <a:t>町会（長）</a:t>
            </a:r>
          </a:p>
        </p:txBody>
      </p:sp>
    </p:spTree>
    <p:extLst>
      <p:ext uri="{BB962C8B-B14F-4D97-AF65-F5344CB8AC3E}">
        <p14:creationId xmlns:p14="http://schemas.microsoft.com/office/powerpoint/2010/main" val="63959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DC7ED1-3D94-C12F-04DC-C2401EC7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緊急時の対応</a:t>
            </a:r>
            <a:br>
              <a:rPr kumimoji="1" lang="en-US" altLang="ja-JP" dirty="0"/>
            </a:br>
            <a:r>
              <a:rPr kumimoji="1" lang="ja-JP" altLang="en-US" dirty="0"/>
              <a:t>　　　　　　</a:t>
            </a:r>
            <a:r>
              <a:rPr kumimoji="1" lang="en-US" altLang="ja-JP" dirty="0"/>
              <a:t>LINE</a:t>
            </a:r>
            <a:r>
              <a:rPr kumimoji="1" lang="ja-JP" altLang="en-US" dirty="0"/>
              <a:t>を活用した連絡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3BC59A-0947-DEC2-9909-6303B6DEE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kumimoji="1" lang="ja-JP" altLang="en-US" sz="4400" dirty="0"/>
              <a:t>町会役員会</a:t>
            </a:r>
            <a:endParaRPr kumimoji="1" lang="en-US" altLang="ja-JP" sz="4400" dirty="0"/>
          </a:p>
          <a:p>
            <a:r>
              <a:rPr kumimoji="1" lang="ja-JP" altLang="en-US" sz="4400" dirty="0"/>
              <a:t>わかば公園防災会</a:t>
            </a:r>
            <a:endParaRPr kumimoji="1" lang="en-US" altLang="ja-JP" sz="4400" dirty="0"/>
          </a:p>
          <a:p>
            <a:r>
              <a:rPr kumimoji="1" lang="ja-JP" altLang="en-US" sz="4400" dirty="0"/>
              <a:t>輪投げ同好会</a:t>
            </a:r>
            <a:endParaRPr kumimoji="1" lang="en-US" altLang="ja-JP" sz="4400" dirty="0"/>
          </a:p>
          <a:p>
            <a:pPr algn="ctr"/>
            <a:r>
              <a:rPr lang="ja-JP" altLang="en-US" sz="4400" dirty="0"/>
              <a:t>で</a:t>
            </a:r>
            <a:endParaRPr lang="en-US" altLang="ja-JP" sz="4400" dirty="0"/>
          </a:p>
          <a:p>
            <a:pPr algn="ctr"/>
            <a:r>
              <a:rPr kumimoji="1" lang="ja-JP" altLang="en-US" sz="4400" dirty="0"/>
              <a:t>日常の連絡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40F21FD-4830-3B73-3977-E68BB99F7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kumimoji="1" lang="ja-JP" altLang="en-US" sz="4400" dirty="0"/>
              <a:t>災害など緊急時の　　</a:t>
            </a:r>
            <a:endParaRPr kumimoji="1" lang="en-US" altLang="ja-JP" sz="4400" dirty="0"/>
          </a:p>
          <a:p>
            <a:r>
              <a:rPr kumimoji="1" lang="ja-JP" altLang="en-US" sz="4400" dirty="0"/>
              <a:t>　　</a:t>
            </a:r>
            <a:r>
              <a:rPr kumimoji="1" lang="ja-JP" altLang="en-US" sz="4400" dirty="0">
                <a:solidFill>
                  <a:srgbClr val="C00000"/>
                </a:solidFill>
              </a:rPr>
              <a:t>ホットライン</a:t>
            </a:r>
            <a:endParaRPr kumimoji="1" lang="en-US" altLang="ja-JP" sz="4400" dirty="0">
              <a:solidFill>
                <a:srgbClr val="C00000"/>
              </a:solidFill>
            </a:endParaRPr>
          </a:p>
          <a:p>
            <a:r>
              <a:rPr kumimoji="1" lang="ja-JP" altLang="en-US" sz="4400" dirty="0"/>
              <a:t>・</a:t>
            </a:r>
            <a:r>
              <a:rPr kumimoji="1" lang="en-US" altLang="ja-JP" sz="4400" dirty="0"/>
              <a:t>LINE</a:t>
            </a:r>
            <a:r>
              <a:rPr kumimoji="1" lang="ja-JP" altLang="en-US" sz="4400" dirty="0"/>
              <a:t>安否確認</a:t>
            </a:r>
            <a:endParaRPr kumimoji="1" lang="en-US" altLang="ja-JP" sz="4400" dirty="0"/>
          </a:p>
          <a:p>
            <a:r>
              <a:rPr kumimoji="1" lang="ja-JP" altLang="en-US" sz="4400" dirty="0"/>
              <a:t>・地域の防災速報</a:t>
            </a:r>
            <a:endParaRPr kumimoji="1" lang="en-US" altLang="ja-JP" sz="4400" dirty="0"/>
          </a:p>
          <a:p>
            <a:r>
              <a:rPr kumimoji="1" lang="ja-JP" altLang="en-US" sz="4400" dirty="0"/>
              <a:t>・メッセージ伝達</a:t>
            </a:r>
            <a:endParaRPr kumimoji="1" lang="en-US" altLang="ja-JP" sz="4400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8133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067F4F-8872-2146-DDC1-7E537DB2183A}"/>
              </a:ext>
            </a:extLst>
          </p:cNvPr>
          <p:cNvSpPr txBox="1"/>
          <p:nvPr/>
        </p:nvSpPr>
        <p:spPr>
          <a:xfrm>
            <a:off x="1135855" y="-140077"/>
            <a:ext cx="10379869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kumimoji="1" lang="en-US" altLang="ja-JP" dirty="0"/>
            </a:br>
            <a:r>
              <a:rPr kumimoji="1" lang="ja-JP" altLang="en-US" dirty="0"/>
              <a:t>　</a:t>
            </a:r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関町防災ネットワーク </a:t>
            </a:r>
            <a:r>
              <a:rPr kumimoji="1" lang="en-US" altLang="ja-JP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2018</a:t>
            </a:r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設立</a:t>
            </a:r>
            <a:endParaRPr kumimoji="1" lang="en-US" altLang="ja-JP" sz="5400" dirty="0">
              <a:solidFill>
                <a:srgbClr val="C00000"/>
              </a:solidFill>
              <a:latin typeface="AR P悠々ｺﾞｼｯｸ体E04" panose="040B0900000000000000" pitchFamily="50" charset="-128"/>
              <a:ea typeface="AR P悠々ｺﾞｼｯｸ体E04" panose="040B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会則なし　出入り自由　緩やかな連携</a:t>
            </a:r>
            <a:endParaRPr lang="ja-JP" altLang="en-US" sz="4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75275D-F674-FC8F-FCB6-252A4D499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73" y="1765935"/>
            <a:ext cx="8025054" cy="453823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6AB3FBB-3631-ABEC-E33B-8ACB70D1C56E}"/>
              </a:ext>
            </a:extLst>
          </p:cNvPr>
          <p:cNvSpPr txBox="1"/>
          <p:nvPr/>
        </p:nvSpPr>
        <p:spPr>
          <a:xfrm>
            <a:off x="8285583" y="5745711"/>
            <a:ext cx="3433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情報交換と年一回の協働事業</a:t>
            </a:r>
          </a:p>
        </p:txBody>
      </p:sp>
    </p:spTree>
    <p:extLst>
      <p:ext uri="{BB962C8B-B14F-4D97-AF65-F5344CB8AC3E}">
        <p14:creationId xmlns:p14="http://schemas.microsoft.com/office/powerpoint/2010/main" val="828653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B22535-A63A-01AD-040E-7EDC33406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2023</a:t>
            </a:r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防災体験学習会</a:t>
            </a:r>
            <a:br>
              <a:rPr kumimoji="1" lang="en-US" altLang="ja-JP" dirty="0"/>
            </a:br>
            <a:r>
              <a:rPr kumimoji="1" lang="ja-JP" altLang="en-US" dirty="0"/>
              <a:t>　　　　　</a:t>
            </a:r>
            <a:r>
              <a:rPr kumimoji="1" lang="ja-JP" altLang="en-US" sz="3200" dirty="0"/>
              <a:t>関町南北町会から声</a:t>
            </a:r>
            <a:r>
              <a:rPr lang="ja-JP" altLang="en-US" sz="3200" dirty="0"/>
              <a:t>かけている団体　</a:t>
            </a:r>
            <a:r>
              <a:rPr lang="ja-JP" altLang="en-US" sz="1400" dirty="0"/>
              <a:t>（順不同）</a:t>
            </a:r>
            <a:endParaRPr kumimoji="1" lang="ja-JP" altLang="en-US" sz="14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04F019-CFA0-6758-6255-D3AC6F128A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685789"/>
            <a:ext cx="4876802" cy="4725664"/>
          </a:xfrm>
        </p:spPr>
        <p:txBody>
          <a:bodyPr>
            <a:noAutofit/>
          </a:bodyPr>
          <a:lstStyle/>
          <a:p>
            <a:r>
              <a:rPr kumimoji="1" lang="ja-JP" altLang="en-US" sz="1900" dirty="0">
                <a:latin typeface="+mn-ea"/>
              </a:rPr>
              <a:t>関町北</a:t>
            </a:r>
            <a:r>
              <a:rPr kumimoji="1" lang="en-US" altLang="ja-JP" sz="1900" dirty="0">
                <a:latin typeface="+mn-ea"/>
              </a:rPr>
              <a:t>2</a:t>
            </a:r>
            <a:r>
              <a:rPr kumimoji="1" lang="ja-JP" altLang="en-US" sz="1900" dirty="0">
                <a:latin typeface="+mn-ea"/>
              </a:rPr>
              <a:t>丁目防災会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わかば公園防災会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北裏防災会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関町北</a:t>
            </a:r>
            <a:r>
              <a:rPr kumimoji="1" lang="en-US" altLang="ja-JP" sz="1900" dirty="0">
                <a:latin typeface="+mn-ea"/>
              </a:rPr>
              <a:t>3</a:t>
            </a:r>
            <a:r>
              <a:rPr kumimoji="1" lang="ja-JP" altLang="en-US" sz="1900" dirty="0">
                <a:latin typeface="+mn-ea"/>
              </a:rPr>
              <a:t>丁目町会防災会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都営関町南４丁目第２ｱﾊﾟｰﾄ自治会防災会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武蔵野グリーンタウン管理組合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ジェイパーク武蔵野管理組合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東京土建練馬支部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関町小学校避難拠点運営連絡会</a:t>
            </a:r>
            <a:endParaRPr kumimoji="1" lang="en-US" altLang="ja-JP" sz="1900" dirty="0">
              <a:latin typeface="+mn-ea"/>
            </a:endParaRPr>
          </a:p>
          <a:p>
            <a:r>
              <a:rPr kumimoji="1" lang="ja-JP" altLang="en-US" sz="1900" dirty="0">
                <a:latin typeface="+mn-ea"/>
              </a:rPr>
              <a:t>石神井消防団第５分団</a:t>
            </a:r>
            <a:endParaRPr kumimoji="1" lang="en-US" altLang="ja-JP" sz="1900" dirty="0">
              <a:latin typeface="+mn-ea"/>
            </a:endParaRPr>
          </a:p>
          <a:p>
            <a:r>
              <a:rPr lang="ja-JP" altLang="en-US" sz="1800" dirty="0">
                <a:latin typeface="+mn-ea"/>
              </a:rPr>
              <a:t>石神井消防署関町出張所 </a:t>
            </a:r>
            <a:endParaRPr kumimoji="1" lang="en-US" altLang="ja-JP" sz="1900" dirty="0">
              <a:latin typeface="+mn-ea"/>
            </a:endParaRP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EBB8FD3-D104-04A5-0F3E-D9F331CD1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845734"/>
            <a:ext cx="5090782" cy="4405775"/>
          </a:xfrm>
        </p:spPr>
        <p:txBody>
          <a:bodyPr>
            <a:normAutofit lnSpcReduction="10000"/>
          </a:bodyPr>
          <a:lstStyle/>
          <a:p>
            <a:r>
              <a:rPr kumimoji="1" lang="ja-JP" altLang="en-US" dirty="0"/>
              <a:t>関町地域包括支援センター</a:t>
            </a:r>
            <a:endParaRPr kumimoji="1" lang="en-US" altLang="ja-JP" dirty="0"/>
          </a:p>
          <a:p>
            <a:r>
              <a:rPr kumimoji="1" lang="ja-JP" altLang="en-US" dirty="0"/>
              <a:t>関町特別養護老人ホーム</a:t>
            </a:r>
            <a:endParaRPr kumimoji="1" lang="en-US" altLang="ja-JP" dirty="0"/>
          </a:p>
          <a:p>
            <a:r>
              <a:rPr kumimoji="1" lang="ja-JP" altLang="en-US" dirty="0"/>
              <a:t>関町ボランティア・地域福祉推進センター</a:t>
            </a:r>
            <a:endParaRPr kumimoji="1" lang="en-US" altLang="ja-JP" dirty="0"/>
          </a:p>
          <a:p>
            <a:r>
              <a:rPr kumimoji="1" lang="ja-JP" altLang="en-US" dirty="0"/>
              <a:t>慈雲堂病院</a:t>
            </a:r>
            <a:endParaRPr kumimoji="1" lang="en-US" altLang="ja-JP" dirty="0"/>
          </a:p>
          <a:p>
            <a:r>
              <a:rPr kumimoji="1" lang="ja-JP" altLang="en-US" dirty="0"/>
              <a:t>地域子ども家庭支援センター関（関ぴよぴよ）</a:t>
            </a:r>
            <a:endParaRPr kumimoji="1" lang="en-US" altLang="ja-JP" dirty="0"/>
          </a:p>
          <a:p>
            <a:r>
              <a:rPr kumimoji="1" lang="ja-JP" altLang="en-US" dirty="0"/>
              <a:t>関町小学校ねりっこクラブ</a:t>
            </a:r>
            <a:endParaRPr kumimoji="1" lang="en-US" altLang="ja-JP" dirty="0"/>
          </a:p>
          <a:p>
            <a:r>
              <a:rPr kumimoji="1" lang="ja-JP" altLang="en-US" dirty="0"/>
              <a:t>関町児童館</a:t>
            </a:r>
            <a:endParaRPr kumimoji="1" lang="en-US" altLang="ja-JP" dirty="0"/>
          </a:p>
          <a:p>
            <a:r>
              <a:rPr lang="ja-JP" altLang="en-US" dirty="0"/>
              <a:t>関町北３丁目町会</a:t>
            </a:r>
            <a:endParaRPr lang="en-US" altLang="ja-JP" dirty="0"/>
          </a:p>
          <a:p>
            <a:r>
              <a:rPr kumimoji="1" lang="ja-JP" altLang="en-US" dirty="0"/>
              <a:t>関保険相談所</a:t>
            </a:r>
            <a:endParaRPr kumimoji="1" lang="en-US" altLang="ja-JP" dirty="0"/>
          </a:p>
          <a:p>
            <a:r>
              <a:rPr kumimoji="1" lang="ja-JP" altLang="en-US" dirty="0"/>
              <a:t>練馬区区民防災課</a:t>
            </a:r>
            <a:endParaRPr kumimoji="1" lang="en-US" altLang="ja-JP" dirty="0"/>
          </a:p>
          <a:p>
            <a:pPr marL="0" indent="0">
              <a:buNone/>
            </a:pPr>
            <a:endParaRPr lang="ja-JP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1301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CE9910-AD97-B0B6-35CA-F89501AE1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おわりに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07A3CD-A62D-F073-5A7C-25DBD2976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40767"/>
            <a:ext cx="10058400" cy="434806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kumimoji="1" lang="en-US" altLang="ja-JP" sz="4000" dirty="0">
                <a:latin typeface="+mj-ea"/>
                <a:ea typeface="+mj-ea"/>
              </a:rPr>
              <a:t>2000</a:t>
            </a:r>
            <a:r>
              <a:rPr kumimoji="1" lang="ja-JP" altLang="en-US" sz="4000" dirty="0">
                <a:latin typeface="+mj-ea"/>
                <a:ea typeface="+mj-ea"/>
              </a:rPr>
              <a:t>年</a:t>
            </a:r>
            <a:r>
              <a:rPr kumimoji="1" lang="ja-JP" altLang="en-US" sz="4000" dirty="0"/>
              <a:t>の「社会的な養護を要する人々に対する</a:t>
            </a:r>
            <a:endParaRPr kumimoji="1" lang="en-US" altLang="ja-JP" sz="4000" dirty="0"/>
          </a:p>
          <a:p>
            <a:pPr algn="ctr"/>
            <a:r>
              <a:rPr kumimoji="1" lang="ja-JP" altLang="en-US" sz="4000" dirty="0"/>
              <a:t>社会福祉のあり方に関する調査報告書」で、</a:t>
            </a:r>
            <a:endParaRPr kumimoji="1" lang="en-US" altLang="ja-JP" sz="4000" dirty="0"/>
          </a:p>
          <a:p>
            <a:pPr algn="ctr"/>
            <a:r>
              <a:rPr kumimoji="1" lang="ja-JP" altLang="en-US" sz="4000" dirty="0"/>
              <a:t>「</a:t>
            </a:r>
            <a:r>
              <a:rPr kumimoji="1" lang="ja-JP" altLang="en-US" sz="4000" dirty="0">
                <a:solidFill>
                  <a:srgbClr val="C00000"/>
                </a:solidFill>
              </a:rPr>
              <a:t>今日的なつながりの再構築</a:t>
            </a:r>
            <a:r>
              <a:rPr kumimoji="1" lang="ja-JP" altLang="en-US" sz="4000" dirty="0"/>
              <a:t>」がさけばれ</a:t>
            </a:r>
            <a:endParaRPr kumimoji="1" lang="en-US" altLang="ja-JP" sz="4000" dirty="0"/>
          </a:p>
          <a:p>
            <a:pPr algn="ctr"/>
            <a:r>
              <a:rPr kumimoji="1" lang="ja-JP" altLang="en-US" sz="1400" dirty="0"/>
              <a:t>　</a:t>
            </a:r>
            <a:endParaRPr kumimoji="1" lang="en-US" altLang="ja-JP" sz="1400" dirty="0"/>
          </a:p>
          <a:p>
            <a:pPr algn="ctr"/>
            <a:r>
              <a:rPr kumimoji="1" lang="ja-JP" altLang="en-US" sz="4000" dirty="0"/>
              <a:t>地域において社会福祉とまちづくり、スポーツ、防災や</a:t>
            </a:r>
            <a:endParaRPr kumimoji="1" lang="en-US" altLang="ja-JP" sz="4000" dirty="0"/>
          </a:p>
          <a:p>
            <a:pPr algn="ctr"/>
            <a:r>
              <a:rPr kumimoji="1" lang="ja-JP" altLang="en-US" sz="4000" dirty="0"/>
              <a:t>防犯といった</a:t>
            </a:r>
            <a:r>
              <a:rPr kumimoji="1" lang="ja-JP" altLang="en-US" sz="4000" dirty="0">
                <a:solidFill>
                  <a:srgbClr val="C00000"/>
                </a:solidFill>
              </a:rPr>
              <a:t>多分野の連携</a:t>
            </a:r>
            <a:r>
              <a:rPr kumimoji="1" lang="ja-JP" altLang="en-US" sz="4000" dirty="0"/>
              <a:t>を通して</a:t>
            </a:r>
            <a:endParaRPr kumimoji="1" lang="en-US" altLang="ja-JP" sz="4000" dirty="0"/>
          </a:p>
          <a:p>
            <a:pPr algn="ctr"/>
            <a:r>
              <a:rPr kumimoji="1" lang="ja-JP" altLang="en-US" sz="4000" dirty="0"/>
              <a:t>地域資源の開発することが提示された</a:t>
            </a:r>
            <a:endParaRPr kumimoji="1" lang="en-US" altLang="ja-JP" sz="4000" dirty="0"/>
          </a:p>
          <a:p>
            <a:pPr algn="ctr"/>
            <a:endParaRPr lang="en-US" altLang="ja-JP" sz="2400" dirty="0"/>
          </a:p>
          <a:p>
            <a:pPr algn="r"/>
            <a:r>
              <a:rPr lang="ja-JP" altLang="en-US" sz="2400" dirty="0"/>
              <a:t>「</a:t>
            </a:r>
            <a:r>
              <a:rPr lang="en-US" altLang="ja-JP" sz="3200" dirty="0"/>
              <a:t>SDG</a:t>
            </a:r>
            <a:r>
              <a:rPr lang="ja-JP" altLang="en-US" sz="3200" dirty="0"/>
              <a:t>ｓ</a:t>
            </a:r>
            <a:r>
              <a:rPr lang="ja-JP" altLang="en-US" sz="2400" dirty="0"/>
              <a:t>とまちづくり</a:t>
            </a:r>
            <a:r>
              <a:rPr lang="en-US" altLang="ja-JP" sz="2400" dirty="0"/>
              <a:t>――</a:t>
            </a:r>
            <a:r>
              <a:rPr lang="ja-JP" altLang="en-US" sz="2400" dirty="0"/>
              <a:t>持続可能な地域と学びづくり」より</a:t>
            </a:r>
            <a:endParaRPr lang="en-US" altLang="ja-JP" sz="2400" dirty="0"/>
          </a:p>
          <a:p>
            <a:pPr algn="ctr"/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74847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7BAA71-6DE7-6A4A-4A05-7BCD37016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91" y="239622"/>
            <a:ext cx="3829878" cy="1483161"/>
          </a:xfrm>
        </p:spPr>
        <p:txBody>
          <a:bodyPr>
            <a:normAutofit fontScale="90000"/>
          </a:bodyPr>
          <a:lstStyle/>
          <a:p>
            <a:br>
              <a:rPr kumimoji="1" lang="en-US" altLang="ja-JP" sz="5300" dirty="0"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br>
              <a:rPr kumimoji="1" lang="en-US" altLang="ja-JP" sz="5300" dirty="0"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br>
              <a:rPr kumimoji="1" lang="en-US" altLang="ja-JP" sz="5300" dirty="0"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br>
              <a:rPr kumimoji="1" lang="en-US" altLang="ja-JP" sz="4000" dirty="0"/>
            </a:br>
            <a:br>
              <a:rPr kumimoji="1" lang="en-US" altLang="ja-JP" sz="2600" dirty="0"/>
            </a:br>
            <a:r>
              <a:rPr lang="ja-JP" altLang="en-US" sz="4900" dirty="0"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関町</a:t>
            </a:r>
            <a:r>
              <a:rPr lang="ja-JP" altLang="en-US" sz="4900" dirty="0">
                <a:solidFill>
                  <a:srgbClr val="FF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南北</a:t>
            </a:r>
            <a:r>
              <a:rPr lang="ja-JP" altLang="en-US" sz="4900" dirty="0"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町会</a:t>
            </a:r>
            <a:br>
              <a:rPr kumimoji="1" lang="en-US" altLang="ja-JP" sz="4000" dirty="0"/>
            </a:br>
            <a:r>
              <a:rPr kumimoji="1" lang="ja-JP" altLang="en-US" sz="4000" dirty="0"/>
              <a:t>　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CF5F8617-E318-3966-4270-58A66F7E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4431" y="2226365"/>
            <a:ext cx="3594937" cy="4078839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8000" dirty="0"/>
              <a:t>関町</a:t>
            </a:r>
            <a:r>
              <a:rPr kumimoji="1" lang="ja-JP" altLang="en-US" sz="8000" dirty="0">
                <a:solidFill>
                  <a:srgbClr val="FF0000"/>
                </a:solidFill>
              </a:rPr>
              <a:t>南</a:t>
            </a:r>
            <a:r>
              <a:rPr kumimoji="1" lang="ja-JP" altLang="en-US" sz="8000" dirty="0"/>
              <a:t>４丁目　　　</a:t>
            </a:r>
            <a:br>
              <a:rPr kumimoji="1" lang="en-US" altLang="ja-JP" sz="8000" dirty="0"/>
            </a:br>
            <a:r>
              <a:rPr kumimoji="1" lang="ja-JP" altLang="en-US" sz="8000" dirty="0"/>
              <a:t>関町</a:t>
            </a:r>
            <a:r>
              <a:rPr kumimoji="1" lang="ja-JP" altLang="en-US" sz="8000" dirty="0">
                <a:solidFill>
                  <a:srgbClr val="FF0000"/>
                </a:solidFill>
              </a:rPr>
              <a:t>北</a:t>
            </a:r>
            <a:r>
              <a:rPr kumimoji="1" lang="ja-JP" altLang="en-US" sz="8000" dirty="0"/>
              <a:t>２丁目</a:t>
            </a:r>
            <a:br>
              <a:rPr kumimoji="1" lang="en-US" altLang="ja-JP" sz="4300" dirty="0"/>
            </a:br>
            <a:br>
              <a:rPr kumimoji="1" lang="en-US" altLang="ja-JP" sz="4300" dirty="0"/>
            </a:br>
            <a:r>
              <a:rPr kumimoji="1" lang="ja-JP" altLang="en-US" sz="7000" b="1" dirty="0">
                <a:solidFill>
                  <a:schemeClr val="bg1"/>
                </a:solidFill>
              </a:rPr>
              <a:t>居住世帯約</a:t>
            </a:r>
            <a:r>
              <a:rPr kumimoji="1" lang="en-US" altLang="ja-JP" sz="7000" b="1" dirty="0">
                <a:solidFill>
                  <a:schemeClr val="bg1"/>
                </a:solidFill>
              </a:rPr>
              <a:t>6,500</a:t>
            </a:r>
            <a:r>
              <a:rPr kumimoji="1" lang="ja-JP" altLang="en-US" sz="7000" b="1" dirty="0">
                <a:solidFill>
                  <a:schemeClr val="bg1"/>
                </a:solidFill>
              </a:rPr>
              <a:t>世帯</a:t>
            </a:r>
            <a:endParaRPr kumimoji="1" lang="en-US" altLang="ja-JP" sz="7000" b="1" dirty="0">
              <a:solidFill>
                <a:schemeClr val="bg1"/>
              </a:solidFill>
            </a:endParaRPr>
          </a:p>
          <a:p>
            <a:r>
              <a:rPr kumimoji="1" lang="ja-JP" altLang="en-US" sz="7000" b="1" dirty="0">
                <a:solidFill>
                  <a:schemeClr val="bg1"/>
                </a:solidFill>
              </a:rPr>
              <a:t>居住人口約</a:t>
            </a:r>
            <a:r>
              <a:rPr kumimoji="1" lang="en-US" altLang="ja-JP" sz="7000" b="1" dirty="0">
                <a:solidFill>
                  <a:schemeClr val="bg1"/>
                </a:solidFill>
              </a:rPr>
              <a:t>12,000</a:t>
            </a:r>
            <a:r>
              <a:rPr kumimoji="1" lang="ja-JP" altLang="en-US" sz="7000" b="1" dirty="0">
                <a:solidFill>
                  <a:schemeClr val="bg1"/>
                </a:solidFill>
              </a:rPr>
              <a:t>人</a:t>
            </a:r>
            <a:endParaRPr kumimoji="1" lang="en-US" altLang="ja-JP" sz="7000" b="1" dirty="0">
              <a:solidFill>
                <a:schemeClr val="bg1"/>
              </a:solidFill>
            </a:endParaRPr>
          </a:p>
          <a:p>
            <a:endParaRPr lang="en-US" altLang="ja-JP" sz="7000" b="1" dirty="0">
              <a:solidFill>
                <a:schemeClr val="bg1"/>
              </a:solidFill>
            </a:endParaRPr>
          </a:p>
          <a:p>
            <a:r>
              <a:rPr kumimoji="1" lang="ja-JP" altLang="en-US" sz="7000" b="1" dirty="0">
                <a:solidFill>
                  <a:schemeClr val="bg1"/>
                </a:solidFill>
              </a:rPr>
              <a:t>町会加入約</a:t>
            </a:r>
            <a:r>
              <a:rPr kumimoji="1" lang="en-US" altLang="ja-JP" sz="7000" b="1" dirty="0">
                <a:solidFill>
                  <a:schemeClr val="bg1"/>
                </a:solidFill>
              </a:rPr>
              <a:t>1,300</a:t>
            </a:r>
            <a:r>
              <a:rPr kumimoji="1" lang="ja-JP" altLang="en-US" sz="7000" b="1" dirty="0">
                <a:solidFill>
                  <a:schemeClr val="bg1"/>
                </a:solidFill>
              </a:rPr>
              <a:t>世帯</a:t>
            </a:r>
            <a:endParaRPr kumimoji="1" lang="en-US" altLang="ja-JP" sz="7000" b="1" dirty="0">
              <a:solidFill>
                <a:schemeClr val="bg1"/>
              </a:solidFill>
            </a:endParaRPr>
          </a:p>
          <a:p>
            <a:r>
              <a:rPr kumimoji="1" lang="ja-JP" altLang="en-US" sz="5900" b="1" dirty="0">
                <a:solidFill>
                  <a:schemeClr val="bg1"/>
                </a:solidFill>
              </a:rPr>
              <a:t>加入率　</a:t>
            </a:r>
            <a:r>
              <a:rPr kumimoji="1" lang="en-US" altLang="ja-JP" sz="5900" b="1" dirty="0">
                <a:solidFill>
                  <a:schemeClr val="bg1"/>
                </a:solidFill>
              </a:rPr>
              <a:t>20</a:t>
            </a:r>
            <a:r>
              <a:rPr kumimoji="1" lang="ja-JP" altLang="en-US" sz="5900" b="1" dirty="0">
                <a:solidFill>
                  <a:schemeClr val="bg1"/>
                </a:solidFill>
              </a:rPr>
              <a:t>％</a:t>
            </a:r>
            <a:br>
              <a:rPr kumimoji="1" lang="en-US" altLang="ja-JP" sz="5900" b="1" dirty="0">
                <a:solidFill>
                  <a:schemeClr val="bg1"/>
                </a:solidFill>
              </a:rPr>
            </a:br>
            <a:r>
              <a:rPr kumimoji="1" lang="ja-JP" altLang="en-US" sz="3600" dirty="0"/>
              <a:t>　　　　</a:t>
            </a:r>
            <a:endParaRPr lang="ja-JP" altLang="en-US" sz="3600" dirty="0"/>
          </a:p>
        </p:txBody>
      </p:sp>
      <p:pic>
        <p:nvPicPr>
          <p:cNvPr id="7" name="コンテンツ プレースホルダー 4">
            <a:extLst>
              <a:ext uri="{FF2B5EF4-FFF2-40B4-BE49-F238E27FC236}">
                <a16:creationId xmlns:a16="http://schemas.microsoft.com/office/drawing/2014/main" id="{6724AA44-8C43-5A9D-7B15-B11233997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59" y="467139"/>
            <a:ext cx="7308109" cy="5923721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5EFFE16C-4246-6D8E-F1C3-7A17F55E989B}"/>
              </a:ext>
            </a:extLst>
          </p:cNvPr>
          <p:cNvCxnSpPr/>
          <p:nvPr/>
        </p:nvCxnSpPr>
        <p:spPr>
          <a:xfrm>
            <a:off x="7580243" y="1537252"/>
            <a:ext cx="106018" cy="2173357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BF71D95-8665-F86C-E0F2-29310365A487}"/>
              </a:ext>
            </a:extLst>
          </p:cNvPr>
          <p:cNvCxnSpPr>
            <a:cxnSpLocks/>
          </p:cNvCxnSpPr>
          <p:nvPr/>
        </p:nvCxnSpPr>
        <p:spPr>
          <a:xfrm>
            <a:off x="7569493" y="1576489"/>
            <a:ext cx="1668219" cy="222034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B9344EAD-65B0-4DE2-1B64-6D012FC7DA07}"/>
              </a:ext>
            </a:extLst>
          </p:cNvPr>
          <p:cNvCxnSpPr>
            <a:cxnSpLocks/>
          </p:cNvCxnSpPr>
          <p:nvPr/>
        </p:nvCxnSpPr>
        <p:spPr>
          <a:xfrm>
            <a:off x="9203635" y="1848678"/>
            <a:ext cx="0" cy="1861931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2621938D-E620-B93A-1089-D1D50691A3CF}"/>
              </a:ext>
            </a:extLst>
          </p:cNvPr>
          <p:cNvCxnSpPr>
            <a:cxnSpLocks/>
          </p:cNvCxnSpPr>
          <p:nvPr/>
        </p:nvCxnSpPr>
        <p:spPr>
          <a:xfrm flipH="1">
            <a:off x="8892209" y="3710609"/>
            <a:ext cx="185530" cy="798443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963C7B59-BE37-10AC-327F-1FBBC5D27326}"/>
              </a:ext>
            </a:extLst>
          </p:cNvPr>
          <p:cNvCxnSpPr>
            <a:cxnSpLocks/>
          </p:cNvCxnSpPr>
          <p:nvPr/>
        </p:nvCxnSpPr>
        <p:spPr>
          <a:xfrm>
            <a:off x="8872650" y="4488765"/>
            <a:ext cx="191837" cy="825357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A402F5CB-025D-7364-7957-9FF14EF7BCD7}"/>
              </a:ext>
            </a:extLst>
          </p:cNvPr>
          <p:cNvCxnSpPr>
            <a:cxnSpLocks/>
          </p:cNvCxnSpPr>
          <p:nvPr/>
        </p:nvCxnSpPr>
        <p:spPr>
          <a:xfrm flipV="1">
            <a:off x="8714792" y="5287208"/>
            <a:ext cx="362947" cy="33540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85296282-EF9F-9014-7E39-EE8993E3F61E}"/>
              </a:ext>
            </a:extLst>
          </p:cNvPr>
          <p:cNvCxnSpPr>
            <a:cxnSpLocks/>
          </p:cNvCxnSpPr>
          <p:nvPr/>
        </p:nvCxnSpPr>
        <p:spPr>
          <a:xfrm flipV="1">
            <a:off x="8289235" y="5287208"/>
            <a:ext cx="1918455" cy="372922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C0E8283E-1363-55A2-15CC-A2CEE54158D2}"/>
              </a:ext>
            </a:extLst>
          </p:cNvPr>
          <p:cNvCxnSpPr>
            <a:cxnSpLocks/>
          </p:cNvCxnSpPr>
          <p:nvPr/>
        </p:nvCxnSpPr>
        <p:spPr>
          <a:xfrm flipV="1">
            <a:off x="11040629" y="4598504"/>
            <a:ext cx="756939" cy="33431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825AD553-3238-19C5-ED4F-A2E10BC446B4}"/>
              </a:ext>
            </a:extLst>
          </p:cNvPr>
          <p:cNvCxnSpPr>
            <a:cxnSpLocks/>
          </p:cNvCxnSpPr>
          <p:nvPr/>
        </p:nvCxnSpPr>
        <p:spPr>
          <a:xfrm>
            <a:off x="6052433" y="4765659"/>
            <a:ext cx="2248456" cy="877891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557FB726-0C02-6F4B-04F3-8519E48EF47C}"/>
              </a:ext>
            </a:extLst>
          </p:cNvPr>
          <p:cNvCxnSpPr>
            <a:cxnSpLocks/>
          </p:cNvCxnSpPr>
          <p:nvPr/>
        </p:nvCxnSpPr>
        <p:spPr>
          <a:xfrm>
            <a:off x="4878581" y="4419601"/>
            <a:ext cx="1173852" cy="34605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6D3585D8-0477-52E0-EAC1-2B046C6568A2}"/>
              </a:ext>
            </a:extLst>
          </p:cNvPr>
          <p:cNvCxnSpPr>
            <a:cxnSpLocks/>
          </p:cNvCxnSpPr>
          <p:nvPr/>
        </p:nvCxnSpPr>
        <p:spPr>
          <a:xfrm>
            <a:off x="4489459" y="4265784"/>
            <a:ext cx="533115" cy="180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D5F40EB-7D0D-A570-2EBE-5C46341EF1C5}"/>
              </a:ext>
            </a:extLst>
          </p:cNvPr>
          <p:cNvCxnSpPr>
            <a:cxnSpLocks/>
          </p:cNvCxnSpPr>
          <p:nvPr/>
        </p:nvCxnSpPr>
        <p:spPr>
          <a:xfrm flipH="1">
            <a:off x="5022574" y="3710609"/>
            <a:ext cx="2643969" cy="0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19103ED8-F7AD-928C-EF94-227611BB820B}"/>
              </a:ext>
            </a:extLst>
          </p:cNvPr>
          <p:cNvCxnSpPr>
            <a:cxnSpLocks/>
          </p:cNvCxnSpPr>
          <p:nvPr/>
        </p:nvCxnSpPr>
        <p:spPr>
          <a:xfrm>
            <a:off x="5022574" y="3710609"/>
            <a:ext cx="0" cy="782287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33AB8E6-CCA1-24A0-B827-26CD3FEB1F9C}"/>
              </a:ext>
            </a:extLst>
          </p:cNvPr>
          <p:cNvCxnSpPr>
            <a:cxnSpLocks/>
          </p:cNvCxnSpPr>
          <p:nvPr/>
        </p:nvCxnSpPr>
        <p:spPr>
          <a:xfrm>
            <a:off x="5563313" y="4488765"/>
            <a:ext cx="2793749" cy="1113592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3B34484D-1DA0-6735-861D-67CD2F5660DB}"/>
              </a:ext>
            </a:extLst>
          </p:cNvPr>
          <p:cNvCxnSpPr>
            <a:cxnSpLocks/>
          </p:cNvCxnSpPr>
          <p:nvPr/>
        </p:nvCxnSpPr>
        <p:spPr>
          <a:xfrm>
            <a:off x="5022574" y="4375383"/>
            <a:ext cx="414843" cy="133669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7CB29C5E-174D-9DB8-117A-7312ADF2D0C8}"/>
              </a:ext>
            </a:extLst>
          </p:cNvPr>
          <p:cNvCxnSpPr>
            <a:cxnSpLocks/>
          </p:cNvCxnSpPr>
          <p:nvPr/>
        </p:nvCxnSpPr>
        <p:spPr>
          <a:xfrm flipV="1">
            <a:off x="8300889" y="5473669"/>
            <a:ext cx="509858" cy="97069"/>
          </a:xfrm>
          <a:prstGeom prst="line">
            <a:avLst/>
          </a:prstGeom>
          <a:ln w="5715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E5A2FA9-F174-49E6-DF20-9E4EC6C0B42D}"/>
              </a:ext>
            </a:extLst>
          </p:cNvPr>
          <p:cNvSpPr txBox="1"/>
          <p:nvPr/>
        </p:nvSpPr>
        <p:spPr>
          <a:xfrm rot="334490">
            <a:off x="5243875" y="1006731"/>
            <a:ext cx="2788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西武新宿線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E6BEBDE-044E-142A-CC45-2F8FAFAB78C5}"/>
              </a:ext>
            </a:extLst>
          </p:cNvPr>
          <p:cNvSpPr txBox="1"/>
          <p:nvPr/>
        </p:nvSpPr>
        <p:spPr>
          <a:xfrm rot="20674996">
            <a:off x="9173950" y="4934780"/>
            <a:ext cx="2120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千川上水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FC14623-9C9F-60A5-36A4-E7B428C8B2C0}"/>
              </a:ext>
            </a:extLst>
          </p:cNvPr>
          <p:cNvSpPr txBox="1"/>
          <p:nvPr/>
        </p:nvSpPr>
        <p:spPr>
          <a:xfrm>
            <a:off x="9382539" y="3184628"/>
            <a:ext cx="1911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青梅街道</a:t>
            </a: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12E298F4-EEEC-1EFA-CC1F-E0279C464080}"/>
              </a:ext>
            </a:extLst>
          </p:cNvPr>
          <p:cNvSpPr/>
          <p:nvPr/>
        </p:nvSpPr>
        <p:spPr>
          <a:xfrm>
            <a:off x="8714794" y="1560832"/>
            <a:ext cx="362945" cy="37292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AD5B6D4-39AE-82CA-DBC9-940F935B5DF7}"/>
              </a:ext>
            </a:extLst>
          </p:cNvPr>
          <p:cNvSpPr txBox="1"/>
          <p:nvPr/>
        </p:nvSpPr>
        <p:spPr>
          <a:xfrm>
            <a:off x="8426727" y="1044057"/>
            <a:ext cx="1911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武蔵関駅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AB5ECB0-6F1E-A806-87E9-48B3F6A837C1}"/>
              </a:ext>
            </a:extLst>
          </p:cNvPr>
          <p:cNvSpPr txBox="1"/>
          <p:nvPr/>
        </p:nvSpPr>
        <p:spPr>
          <a:xfrm>
            <a:off x="4714959" y="5470703"/>
            <a:ext cx="1911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武蔵野市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56C8702-6922-5909-B854-C3C74847EBFF}"/>
              </a:ext>
            </a:extLst>
          </p:cNvPr>
          <p:cNvSpPr txBox="1"/>
          <p:nvPr/>
        </p:nvSpPr>
        <p:spPr>
          <a:xfrm>
            <a:off x="4419061" y="1624068"/>
            <a:ext cx="677108" cy="20621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/>
              <a:t>西東京市</a:t>
            </a:r>
          </a:p>
        </p:txBody>
      </p:sp>
    </p:spTree>
    <p:extLst>
      <p:ext uri="{BB962C8B-B14F-4D97-AF65-F5344CB8AC3E}">
        <p14:creationId xmlns:p14="http://schemas.microsoft.com/office/powerpoint/2010/main" val="414121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F2803B-AF9D-E52D-A915-3926D559BA20}"/>
              </a:ext>
            </a:extLst>
          </p:cNvPr>
          <p:cNvSpPr txBox="1"/>
          <p:nvPr/>
        </p:nvSpPr>
        <p:spPr>
          <a:xfrm>
            <a:off x="335902" y="503853"/>
            <a:ext cx="11196735" cy="6132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町会と防災会</a:t>
            </a:r>
            <a:endParaRPr kumimoji="1" lang="en-US" altLang="ja-JP" sz="5400" dirty="0">
              <a:solidFill>
                <a:srgbClr val="C00000"/>
              </a:solidFill>
              <a:latin typeface="AR P悠々ｺﾞｼｯｸ体E04" panose="040B0900000000000000" pitchFamily="50" charset="-128"/>
              <a:ea typeface="AR P悠々ｺﾞｼｯｸ体E04" panose="040B0900000000000000" pitchFamily="50" charset="-128"/>
            </a:endParaRPr>
          </a:p>
          <a:p>
            <a:endParaRPr kumimoji="1" lang="en-US" altLang="ja-JP" sz="1050" dirty="0"/>
          </a:p>
          <a:p>
            <a:r>
              <a:rPr kumimoji="1" lang="ja-JP" altLang="en-US" sz="4400" dirty="0">
                <a:solidFill>
                  <a:schemeClr val="accent3">
                    <a:lumMod val="75000"/>
                  </a:schemeClr>
                </a:solidFill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●</a:t>
            </a:r>
            <a:r>
              <a:rPr kumimoji="1" lang="ja-JP" altLang="en-US" sz="4400" dirty="0">
                <a:solidFill>
                  <a:srgbClr val="C00000"/>
                </a:solidFill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町会</a:t>
            </a:r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＝任意加入の町会員で構成　</a:t>
            </a:r>
            <a:endParaRPr kumimoji="1" lang="en-US" altLang="ja-JP" sz="4400" dirty="0">
              <a:latin typeface="AR丸ゴシック体E" panose="020F0909000000000000" pitchFamily="49" charset="-128"/>
              <a:ea typeface="AR丸ゴシック体E" panose="020F0909000000000000" pitchFamily="49" charset="-128"/>
            </a:endParaRPr>
          </a:p>
          <a:p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　　　　関町南北町会 　会費</a:t>
            </a:r>
            <a:r>
              <a:rPr kumimoji="1" lang="en-US" altLang="ja-JP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1,000</a:t>
            </a:r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円／年</a:t>
            </a:r>
            <a:endParaRPr kumimoji="1" lang="en-US" altLang="ja-JP" sz="4400" dirty="0">
              <a:latin typeface="AR丸ゴシック体E" panose="020F0909000000000000" pitchFamily="49" charset="-128"/>
              <a:ea typeface="AR丸ゴシック体E" panose="020F0909000000000000" pitchFamily="49" charset="-128"/>
            </a:endParaRPr>
          </a:p>
          <a:p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　　　　　　　　</a:t>
            </a:r>
            <a:endParaRPr kumimoji="1" lang="en-US" altLang="ja-JP" sz="4400" dirty="0">
              <a:latin typeface="AR丸ゴシック体E" panose="020F0909000000000000" pitchFamily="49" charset="-128"/>
              <a:ea typeface="AR丸ゴシック体E" panose="020F0909000000000000" pitchFamily="49" charset="-128"/>
            </a:endParaRPr>
          </a:p>
          <a:p>
            <a:r>
              <a:rPr kumimoji="1" lang="ja-JP" altLang="en-US" sz="4400" dirty="0">
                <a:solidFill>
                  <a:schemeClr val="accent3">
                    <a:lumMod val="75000"/>
                  </a:schemeClr>
                </a:solidFill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●</a:t>
            </a:r>
            <a:r>
              <a:rPr kumimoji="1" lang="ja-JP" altLang="en-US" sz="4400" dirty="0">
                <a:solidFill>
                  <a:srgbClr val="C00000"/>
                </a:solidFill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防災会</a:t>
            </a:r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＝地域に住んでいる人全員が対象</a:t>
            </a:r>
            <a:endParaRPr kumimoji="1" lang="en-US" altLang="ja-JP" sz="4400" dirty="0">
              <a:latin typeface="AR丸ゴシック体E" panose="020F0909000000000000" pitchFamily="49" charset="-128"/>
              <a:ea typeface="AR丸ゴシック体E" panose="020F0909000000000000" pitchFamily="49" charset="-128"/>
            </a:endParaRPr>
          </a:p>
          <a:p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　災害対策基本法第</a:t>
            </a:r>
            <a:r>
              <a:rPr kumimoji="1" lang="en-US" altLang="ja-JP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5</a:t>
            </a:r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条</a:t>
            </a:r>
            <a:r>
              <a:rPr kumimoji="1" lang="en-US" altLang="ja-JP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2</a:t>
            </a:r>
            <a:r>
              <a:rPr kumimoji="1" lang="ja-JP" altLang="en-US" sz="44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項　費用負担なし</a:t>
            </a:r>
            <a:endParaRPr kumimoji="1" lang="en-US" altLang="ja-JP" sz="4400" dirty="0">
              <a:latin typeface="AR丸ゴシック体E" panose="020F0909000000000000" pitchFamily="49" charset="-128"/>
              <a:ea typeface="AR丸ゴシック体E" panose="020F0909000000000000" pitchFamily="49" charset="-128"/>
            </a:endParaRPr>
          </a:p>
          <a:p>
            <a:endParaRPr kumimoji="1" lang="en-US" altLang="ja-JP" sz="3200" dirty="0"/>
          </a:p>
          <a:p>
            <a:r>
              <a:rPr kumimoji="1" lang="ja-JP" altLang="en-US" sz="3200" dirty="0"/>
              <a:t>　</a:t>
            </a:r>
            <a:r>
              <a:rPr kumimoji="1" lang="en-US" altLang="ja-JP" sz="3200" dirty="0"/>
              <a:t>※</a:t>
            </a:r>
            <a:r>
              <a:rPr kumimoji="1" lang="ja-JP" altLang="en-US" sz="3200" u="sng" dirty="0"/>
              <a:t>町会に加入していない住民は町会からの資金や人的貢献を</a:t>
            </a:r>
            <a:endParaRPr kumimoji="1" lang="en-US" altLang="ja-JP" sz="3200" u="sng" dirty="0"/>
          </a:p>
          <a:p>
            <a:r>
              <a:rPr kumimoji="1" lang="ja-JP" altLang="en-US" sz="3200" dirty="0"/>
              <a:t>　　 </a:t>
            </a:r>
            <a:r>
              <a:rPr kumimoji="1" lang="ja-JP" altLang="en-US" sz="3200" u="sng" dirty="0"/>
              <a:t>無償で恩恵を受けている</a:t>
            </a:r>
          </a:p>
        </p:txBody>
      </p:sp>
    </p:spTree>
    <p:extLst>
      <p:ext uri="{BB962C8B-B14F-4D97-AF65-F5344CB8AC3E}">
        <p14:creationId xmlns:p14="http://schemas.microsoft.com/office/powerpoint/2010/main" val="1414899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0A4CC0-24FA-CE82-104F-9E32F467D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スタンドパイプ（消火資機材）接続　</a:t>
            </a:r>
            <a:br>
              <a:rPr kumimoji="1" lang="en-US" altLang="ja-JP" sz="48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r>
              <a:rPr kumimoji="1" lang="ja-JP" altLang="en-US" sz="48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　　</a:t>
            </a:r>
            <a:r>
              <a:rPr kumimoji="1" lang="ja-JP" altLang="en-US" sz="48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町内８０カ所の消火栓を活用</a:t>
            </a:r>
            <a:endParaRPr kumimoji="1" lang="ja-JP" altLang="en-US" dirty="0"/>
          </a:p>
        </p:txBody>
      </p:sp>
      <p:pic>
        <p:nvPicPr>
          <p:cNvPr id="5" name="コンテンツ プレースホルダー 19">
            <a:extLst>
              <a:ext uri="{FF2B5EF4-FFF2-40B4-BE49-F238E27FC236}">
                <a16:creationId xmlns:a16="http://schemas.microsoft.com/office/drawing/2014/main" id="{9084897E-8B4F-ACA2-040C-8233291903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1957567"/>
            <a:ext cx="5228022" cy="4022725"/>
          </a:xfrm>
        </p:spPr>
      </p:pic>
      <p:pic>
        <p:nvPicPr>
          <p:cNvPr id="6" name="コンテンツ プレースホルダー 13">
            <a:extLst>
              <a:ext uri="{FF2B5EF4-FFF2-40B4-BE49-F238E27FC236}">
                <a16:creationId xmlns:a16="http://schemas.microsoft.com/office/drawing/2014/main" id="{7FD35384-A58F-C911-FEF1-D36CED2827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80" y="1957568"/>
            <a:ext cx="4021100" cy="4022725"/>
          </a:xfrm>
        </p:spPr>
      </p:pic>
      <p:sp>
        <p:nvSpPr>
          <p:cNvPr id="3" name="楕円 2">
            <a:extLst>
              <a:ext uri="{FF2B5EF4-FFF2-40B4-BE49-F238E27FC236}">
                <a16:creationId xmlns:a16="http://schemas.microsoft.com/office/drawing/2014/main" id="{823110D7-5EA6-F0D0-7D88-F5E51255197A}"/>
              </a:ext>
            </a:extLst>
          </p:cNvPr>
          <p:cNvSpPr/>
          <p:nvPr/>
        </p:nvSpPr>
        <p:spPr>
          <a:xfrm>
            <a:off x="4236099" y="2076061"/>
            <a:ext cx="1859902" cy="27058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1ED45A45-094B-04A8-87BF-E73A0510FE79}"/>
              </a:ext>
            </a:extLst>
          </p:cNvPr>
          <p:cNvSpPr/>
          <p:nvPr/>
        </p:nvSpPr>
        <p:spPr>
          <a:xfrm>
            <a:off x="8546841" y="3191069"/>
            <a:ext cx="1828800" cy="27892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865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EF7A26-C570-583C-7B46-AA83A6766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sz="60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スタンドパイプ接続・消火訓練</a:t>
            </a:r>
            <a:br>
              <a:rPr kumimoji="1" lang="en-US" altLang="ja-JP" dirty="0"/>
            </a:br>
            <a:r>
              <a:rPr kumimoji="1" lang="ja-JP" altLang="en-US" dirty="0"/>
              <a:t>消防署より「新しいコミュニティ」と言われる</a:t>
            </a:r>
          </a:p>
        </p:txBody>
      </p:sp>
      <p:pic>
        <p:nvPicPr>
          <p:cNvPr id="8" name="コンテンツ プレースホルダー 7">
            <a:extLst>
              <a:ext uri="{FF2B5EF4-FFF2-40B4-BE49-F238E27FC236}">
                <a16:creationId xmlns:a16="http://schemas.microsoft.com/office/drawing/2014/main" id="{76372EA4-AE47-2416-C65E-9C7C3E5076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34" y="1956452"/>
            <a:ext cx="5036630" cy="3777472"/>
          </a:xfrm>
        </p:spPr>
      </p:pic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BB6664C8-B21B-B927-B587-38555A238E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1981327"/>
            <a:ext cx="4938712" cy="3752597"/>
          </a:xfrm>
        </p:spPr>
      </p:pic>
    </p:spTree>
    <p:extLst>
      <p:ext uri="{BB962C8B-B14F-4D97-AF65-F5344CB8AC3E}">
        <p14:creationId xmlns:p14="http://schemas.microsoft.com/office/powerpoint/2010/main" val="1519417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20191100-1F1E-E923-15FA-E271996F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 fontScale="90000"/>
          </a:bodyPr>
          <a:lstStyle/>
          <a:p>
            <a:r>
              <a:rPr kumimoji="1" lang="ja-JP" altLang="en-US" sz="60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安否確認訓練</a:t>
            </a:r>
            <a:br>
              <a:rPr kumimoji="1" lang="en-US" altLang="ja-JP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　　</a:t>
            </a:r>
            <a:r>
              <a:rPr kumimoji="1" lang="ja-JP" altLang="en-US" sz="4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訪問し「無事ですボード」の掲示確認</a:t>
            </a:r>
          </a:p>
        </p:txBody>
      </p:sp>
      <p:pic>
        <p:nvPicPr>
          <p:cNvPr id="6" name="コンテンツ プレースホルダー 11">
            <a:extLst>
              <a:ext uri="{FF2B5EF4-FFF2-40B4-BE49-F238E27FC236}">
                <a16:creationId xmlns:a16="http://schemas.microsoft.com/office/drawing/2014/main" id="{F67B2EE7-A105-02C7-0758-8D02890DD7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1957740"/>
            <a:ext cx="4938712" cy="3799771"/>
          </a:xfrm>
        </p:spPr>
      </p:pic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9BB09AE0-C364-3DD0-C3F6-6DE9D8E215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327" y="1911994"/>
            <a:ext cx="2368723" cy="3798549"/>
          </a:xfr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C66D8A8-7A0D-D050-6BBF-69A8CDEF9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596" y="1845733"/>
            <a:ext cx="2540738" cy="391177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5BEA95-8098-97CF-27E9-D5392C6D8620}"/>
              </a:ext>
            </a:extLst>
          </p:cNvPr>
          <p:cNvSpPr txBox="1"/>
          <p:nvPr/>
        </p:nvSpPr>
        <p:spPr>
          <a:xfrm>
            <a:off x="993666" y="5757510"/>
            <a:ext cx="4937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戸建て住宅門扉に掲示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9B5144-88CA-21C0-9D3B-7A85178CCA11}"/>
              </a:ext>
            </a:extLst>
          </p:cNvPr>
          <p:cNvSpPr txBox="1"/>
          <p:nvPr/>
        </p:nvSpPr>
        <p:spPr>
          <a:xfrm>
            <a:off x="6157914" y="5757510"/>
            <a:ext cx="493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マンション１戸ずつ確認</a:t>
            </a:r>
          </a:p>
        </p:txBody>
      </p:sp>
    </p:spTree>
    <p:extLst>
      <p:ext uri="{BB962C8B-B14F-4D97-AF65-F5344CB8AC3E}">
        <p14:creationId xmlns:p14="http://schemas.microsoft.com/office/powerpoint/2010/main" val="180387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0EEA01-140A-4416-8777-4527181BF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437666"/>
            <a:ext cx="10648950" cy="1643426"/>
          </a:xfrm>
        </p:spPr>
        <p:txBody>
          <a:bodyPr>
            <a:normAutofit fontScale="90000"/>
          </a:bodyPr>
          <a:lstStyle/>
          <a:p>
            <a:br>
              <a:rPr kumimoji="1" lang="en-US" altLang="ja-JP" sz="80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br>
              <a:rPr kumimoji="1" lang="en-US" altLang="ja-JP" sz="80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r>
              <a:rPr kumimoji="1" lang="ja-JP" altLang="en-US" sz="60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安否確認訓練結果　</a:t>
            </a:r>
            <a:br>
              <a:rPr kumimoji="1" lang="en-US" altLang="ja-JP" sz="80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</a:br>
            <a:r>
              <a:rPr kumimoji="1" lang="ja-JP" altLang="en-US" sz="80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　　</a:t>
            </a:r>
            <a:r>
              <a:rPr kumimoji="1" lang="ja-JP" altLang="en-US" sz="53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１００戸マンションの実例</a:t>
            </a:r>
            <a:endParaRPr kumimoji="1" lang="ja-JP" altLang="en-US" sz="53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95482D-25B3-9491-5F00-F63E91441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4472473"/>
            <a:ext cx="10058400" cy="1760046"/>
          </a:xfrm>
        </p:spPr>
        <p:txBody>
          <a:bodyPr>
            <a:normAutofit lnSpcReduction="10000"/>
          </a:bodyPr>
          <a:lstStyle/>
          <a:p>
            <a:r>
              <a:rPr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訓練では４７戸掲示</a:t>
            </a:r>
            <a:endParaRPr lang="en-US" altLang="ja-JP" sz="4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</a:t>
            </a:r>
            <a:r>
              <a:rPr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発災時は、消防、警察、民生委員、防災会が</a:t>
            </a:r>
            <a:endParaRPr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掲示していないお宅の安否を確認する</a:t>
            </a:r>
          </a:p>
          <a:p>
            <a:endParaRPr kumimoji="1" lang="ja-JP" altLang="en-US" dirty="0"/>
          </a:p>
        </p:txBody>
      </p:sp>
      <p:pic>
        <p:nvPicPr>
          <p:cNvPr id="4" name="コンテンツ プレースホルダー 5">
            <a:extLst>
              <a:ext uri="{FF2B5EF4-FFF2-40B4-BE49-F238E27FC236}">
                <a16:creationId xmlns:a16="http://schemas.microsoft.com/office/drawing/2014/main" id="{8F7A3528-02CA-C132-C6F0-A502A6634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2009020"/>
            <a:ext cx="11469237" cy="242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23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7A397E-BB8F-D113-77FD-2EFC710F0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5400" dirty="0">
                <a:solidFill>
                  <a:srgbClr val="C00000"/>
                </a:solidFill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訓練対象区域内の一軒一軒訪問</a:t>
            </a:r>
            <a:br>
              <a:rPr kumimoji="1" lang="en-US" altLang="ja-JP" dirty="0"/>
            </a:br>
            <a:r>
              <a:rPr kumimoji="1" lang="ja-JP" altLang="en-US" dirty="0"/>
              <a:t>　　　「無事ですボード」の確認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8D3888-B4D6-9A69-6CC5-AD8D55F1C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827235"/>
            <a:ext cx="4937760" cy="4219002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endParaRPr kumimoji="1" lang="en-US" altLang="ja-JP" sz="1100" dirty="0"/>
          </a:p>
          <a:p>
            <a:r>
              <a:rPr kumimoji="1" lang="ja-JP" altLang="en-US" sz="4000" dirty="0"/>
              <a:t>ボード保存確認 ； </a:t>
            </a:r>
            <a:r>
              <a:rPr kumimoji="1" lang="ja-JP" altLang="en-US" sz="4000" dirty="0">
                <a:solidFill>
                  <a:srgbClr val="C00000"/>
                </a:solidFill>
              </a:rPr>
              <a:t>対面</a:t>
            </a:r>
            <a:endParaRPr kumimoji="1" lang="en-US" altLang="ja-JP" sz="4000" dirty="0">
              <a:solidFill>
                <a:srgbClr val="C00000"/>
              </a:solidFill>
            </a:endParaRPr>
          </a:p>
          <a:p>
            <a:r>
              <a:rPr kumimoji="1" lang="ja-JP" altLang="en-US" sz="4000" dirty="0"/>
              <a:t>　不足⇒町会版渡す</a:t>
            </a:r>
            <a:endParaRPr kumimoji="1" lang="en-US" altLang="ja-JP" sz="4000" dirty="0"/>
          </a:p>
          <a:p>
            <a:r>
              <a:rPr kumimoji="1" lang="ja-JP" altLang="en-US" sz="4000" dirty="0"/>
              <a:t>発災</a:t>
            </a:r>
            <a:r>
              <a:rPr lang="ja-JP" altLang="en-US" sz="4000" dirty="0"/>
              <a:t>時・訓練時</a:t>
            </a:r>
            <a:endParaRPr kumimoji="1" lang="en-US" altLang="ja-JP" sz="4000" dirty="0"/>
          </a:p>
          <a:p>
            <a:r>
              <a:rPr kumimoji="1" lang="ja-JP" altLang="en-US" sz="4000" dirty="0"/>
              <a:t>　　　　　に</a:t>
            </a:r>
            <a:r>
              <a:rPr kumimoji="1" lang="ja-JP" altLang="en-US" sz="4000" dirty="0">
                <a:solidFill>
                  <a:srgbClr val="C00000"/>
                </a:solidFill>
              </a:rPr>
              <a:t>掲示依頼</a:t>
            </a:r>
            <a:endParaRPr kumimoji="1" lang="en-US" altLang="ja-JP" sz="4000" dirty="0">
              <a:solidFill>
                <a:srgbClr val="C00000"/>
              </a:solidFill>
            </a:endParaRPr>
          </a:p>
          <a:p>
            <a:r>
              <a:rPr kumimoji="1" lang="ja-JP" altLang="en-US" sz="4000" dirty="0"/>
              <a:t>　　　　　　↓</a:t>
            </a:r>
            <a:endParaRPr kumimoji="1" lang="en-US" altLang="ja-JP" sz="4000" dirty="0"/>
          </a:p>
          <a:p>
            <a:r>
              <a:rPr kumimoji="1" lang="ja-JP" altLang="en-US" sz="4000" dirty="0"/>
              <a:t>　　　「気になる方」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A2FFD75D-839C-3A86-2B7D-5597574A87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63" y="1914915"/>
            <a:ext cx="4885504" cy="4131322"/>
          </a:xfrm>
        </p:spPr>
      </p:pic>
    </p:spTree>
    <p:extLst>
      <p:ext uri="{BB962C8B-B14F-4D97-AF65-F5344CB8AC3E}">
        <p14:creationId xmlns:p14="http://schemas.microsoft.com/office/powerpoint/2010/main" val="4021041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BCEA03-A390-EC43-4831-325886D05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町会作成ボード　　　マップに記入</a:t>
            </a:r>
          </a:p>
        </p:txBody>
      </p:sp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4EAD2D71-BB0D-508B-B265-3763486121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69" y="2006205"/>
            <a:ext cx="4773294" cy="3579970"/>
          </a:xfrm>
        </p:spPr>
      </p:pic>
      <p:pic>
        <p:nvPicPr>
          <p:cNvPr id="16" name="コンテンツ プレースホルダー 15">
            <a:extLst>
              <a:ext uri="{FF2B5EF4-FFF2-40B4-BE49-F238E27FC236}">
                <a16:creationId xmlns:a16="http://schemas.microsoft.com/office/drawing/2014/main" id="{FFF33F41-3A2A-43C3-BD7C-7B1040C9D7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2" y="2006204"/>
            <a:ext cx="5114243" cy="3579970"/>
          </a:xfrm>
        </p:spPr>
      </p:pic>
    </p:spTree>
    <p:extLst>
      <p:ext uri="{BB962C8B-B14F-4D97-AF65-F5344CB8AC3E}">
        <p14:creationId xmlns:p14="http://schemas.microsoft.com/office/powerpoint/2010/main" val="1952131008"/>
      </p:ext>
    </p:extLst>
  </p:cSld>
  <p:clrMapOvr>
    <a:masterClrMapping/>
  </p:clrMapOvr>
</p:sld>
</file>

<file path=ppt/theme/theme1.xml><?xml version="1.0" encoding="utf-8"?>
<a:theme xmlns:a="http://schemas.openxmlformats.org/drawingml/2006/main" name="レトロスペクト">
  <a:themeElements>
    <a:clrScheme name="レトロスペクト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309</TotalTime>
  <Words>580</Words>
  <Application>Microsoft Office PowerPoint</Application>
  <PresentationFormat>ワイド画面</PresentationFormat>
  <Paragraphs>109</Paragraphs>
  <Slides>14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AR P丸ゴシック体E</vt:lpstr>
      <vt:lpstr>AR P悠々ｺﾞｼｯｸ体E04</vt:lpstr>
      <vt:lpstr>AR丸ゴシック体E</vt:lpstr>
      <vt:lpstr>ＭＳ Ｐゴシック</vt:lpstr>
      <vt:lpstr>游ゴシック</vt:lpstr>
      <vt:lpstr>Calibri</vt:lpstr>
      <vt:lpstr>Calibri Light</vt:lpstr>
      <vt:lpstr>レトロスペクト</vt:lpstr>
      <vt:lpstr>ゆるやかな見守り</vt:lpstr>
      <vt:lpstr>     関町南北町会 　</vt:lpstr>
      <vt:lpstr>PowerPoint プレゼンテーション</vt:lpstr>
      <vt:lpstr>スタンドパイプ（消火資機材）接続　 　　町内８０カ所の消火栓を活用</vt:lpstr>
      <vt:lpstr>スタンドパイプ接続・消火訓練 消防署より「新しいコミュニティ」と言われる</vt:lpstr>
      <vt:lpstr>安否確認訓練 　　訪問し「無事ですボード」の掲示確認</vt:lpstr>
      <vt:lpstr>  安否確認訓練結果　 　　１００戸マンションの実例</vt:lpstr>
      <vt:lpstr>訓練対象区域内の一軒一軒訪問 　　　「無事ですボード」の確認</vt:lpstr>
      <vt:lpstr>町会作成ボード　　　マップに記入</vt:lpstr>
      <vt:lpstr>訪問結果の共有 　　　　　安否確認は防災会ごと</vt:lpstr>
      <vt:lpstr>緊急時の対応 　　　　　　LINEを活用した連絡</vt:lpstr>
      <vt:lpstr>PowerPoint プレゼンテーション</vt:lpstr>
      <vt:lpstr>2023防災体験学習会 　　　　　関町南北町会から声かけている団体　（順不同）</vt:lpstr>
      <vt:lpstr>おわりに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ゆるやかな見守り</dc:title>
  <dc:creator>野口 渉</dc:creator>
  <cp:lastModifiedBy>渉 野口</cp:lastModifiedBy>
  <cp:revision>8</cp:revision>
  <cp:lastPrinted>2023-06-15T13:08:01Z</cp:lastPrinted>
  <dcterms:created xsi:type="dcterms:W3CDTF">2023-06-10T13:31:12Z</dcterms:created>
  <dcterms:modified xsi:type="dcterms:W3CDTF">2023-06-22T08:01:57Z</dcterms:modified>
</cp:coreProperties>
</file>